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316" r:id="rId10"/>
    <p:sldId id="317" r:id="rId11"/>
    <p:sldId id="318" r:id="rId12"/>
    <p:sldId id="319" r:id="rId13"/>
    <p:sldId id="349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264" r:id="rId38"/>
    <p:sldId id="278" r:id="rId39"/>
    <p:sldId id="279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309" r:id="rId57"/>
    <p:sldId id="352" r:id="rId58"/>
    <p:sldId id="353" r:id="rId59"/>
    <p:sldId id="310" r:id="rId60"/>
    <p:sldId id="311" r:id="rId61"/>
    <p:sldId id="312" r:id="rId62"/>
    <p:sldId id="313" r:id="rId63"/>
    <p:sldId id="314" r:id="rId64"/>
    <p:sldId id="315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3" autoAdjust="0"/>
    <p:restoredTop sz="94660"/>
  </p:normalViewPr>
  <p:slideViewPr>
    <p:cSldViewPr>
      <p:cViewPr varScale="1">
        <p:scale>
          <a:sx n="97" d="100"/>
          <a:sy n="97" d="100"/>
        </p:scale>
        <p:origin x="123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Muhammad Faisal Hayat" userId="81e2bc61-ce34-46f7-88dc-8a895d50c5f8" providerId="ADAL" clId="{3E0F13FE-79D5-4E9E-8541-8F75BE78F0BE}"/>
    <pc:docChg chg="custSel modSld">
      <pc:chgData name="Dr. Muhammad Faisal Hayat" userId="81e2bc61-ce34-46f7-88dc-8a895d50c5f8" providerId="ADAL" clId="{3E0F13FE-79D5-4E9E-8541-8F75BE78F0BE}" dt="2022-10-21T02:11:42.349" v="21" actId="313"/>
      <pc:docMkLst>
        <pc:docMk/>
      </pc:docMkLst>
      <pc:sldChg chg="modSp mod">
        <pc:chgData name="Dr. Muhammad Faisal Hayat" userId="81e2bc61-ce34-46f7-88dc-8a895d50c5f8" providerId="ADAL" clId="{3E0F13FE-79D5-4E9E-8541-8F75BE78F0BE}" dt="2022-10-21T02:11:42.349" v="21" actId="313"/>
        <pc:sldMkLst>
          <pc:docMk/>
          <pc:sldMk cId="0" sldId="353"/>
        </pc:sldMkLst>
        <pc:spChg chg="mod">
          <ac:chgData name="Dr. Muhammad Faisal Hayat" userId="81e2bc61-ce34-46f7-88dc-8a895d50c5f8" providerId="ADAL" clId="{3E0F13FE-79D5-4E9E-8541-8F75BE78F0BE}" dt="2022-10-21T02:11:42.349" v="21" actId="313"/>
          <ac:spMkLst>
            <pc:docMk/>
            <pc:sldMk cId="0" sldId="353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D8733-530F-4C56-814F-68269A76E25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A06AC-C1FD-4923-9E7F-28FEEFC2F3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2667000"/>
            <a:ext cx="8229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Generalization,  Regularization, Overfitting , validation</a:t>
            </a:r>
          </a:p>
          <a:p>
            <a:pPr algn="ctr"/>
            <a:endParaRPr lang="en-US" sz="2800" dirty="0">
              <a:solidFill>
                <a:schemeClr val="accent1"/>
              </a:solidFill>
            </a:endParaRP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Victor </a:t>
            </a:r>
            <a:r>
              <a:rPr lang="en-US" sz="2000" b="1" dirty="0" err="1">
                <a:solidFill>
                  <a:schemeClr val="accent1"/>
                </a:solidFill>
              </a:rPr>
              <a:t>Laverenko</a:t>
            </a:r>
            <a:r>
              <a:rPr lang="en-US" sz="2000" b="1" dirty="0">
                <a:solidFill>
                  <a:schemeClr val="accent1"/>
                </a:solidFill>
              </a:rPr>
              <a:t>, Andrew NG, </a:t>
            </a:r>
            <a:r>
              <a:rPr lang="en-US" sz="2000" b="1" dirty="0" err="1">
                <a:solidFill>
                  <a:schemeClr val="accent1"/>
                </a:solidFill>
              </a:rPr>
              <a:t>Yaser</a:t>
            </a:r>
            <a:r>
              <a:rPr lang="en-US" sz="2000" b="1" dirty="0">
                <a:solidFill>
                  <a:schemeClr val="accent1"/>
                </a:solidFill>
              </a:rPr>
              <a:t> Abu Mustafa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468512"/>
            <a:ext cx="9982200" cy="561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52400" y="3505200"/>
            <a:ext cx="4038600" cy="228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7583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57200" y="2895600"/>
            <a:ext cx="4038600" cy="228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33400" y="3200400"/>
            <a:ext cx="4038600" cy="228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feature </a:t>
            </a:r>
          </a:p>
          <a:p>
            <a:pPr lvl="1"/>
            <a:r>
              <a:rPr lang="en-US" dirty="0"/>
              <a:t>Model Selection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Validation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ll</a:t>
            </a:r>
            <a:r>
              <a:rPr lang="en-US" dirty="0"/>
              <a:t> cover Regularization and Validation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0"/>
            <a:ext cx="8515350" cy="478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8522303" cy="479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4516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4516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4516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4516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0" y="381000"/>
            <a:ext cx="1057156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4516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4516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4516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4516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4516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4516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8252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8252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8252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874" y="15240"/>
            <a:ext cx="878252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4572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8252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8252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8252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8252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474" y="228600"/>
            <a:ext cx="878252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8252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8782526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4572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6858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81000" y="4572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3810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64920" y="4572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5334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3810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5334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6096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6096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5334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4572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5334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81000" y="4572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4572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81000" y="4572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4572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5334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6858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0" y="6858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81000" y="4572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Dr. Faisal Hayat\OneDrive - Higher Education Commission\Courses\Machine learning\quiz and exams\conf matrix 3x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0650" y="0"/>
            <a:ext cx="3943350" cy="1514475"/>
          </a:xfrm>
          <a:prstGeom prst="rect">
            <a:avLst/>
          </a:prstGeom>
          <a:noFill/>
        </p:spPr>
      </p:pic>
      <p:pic>
        <p:nvPicPr>
          <p:cNvPr id="52228" name="Picture 4" descr="C:\Users\Dr. Faisal Hayat\OneDrive - Higher Education Commission\Courses\Machine learning\quiz and exams\conf matrix 3x3 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0650" y="4419600"/>
            <a:ext cx="3943350" cy="1514475"/>
          </a:xfrm>
          <a:prstGeom prst="rect">
            <a:avLst/>
          </a:prstGeom>
          <a:noFill/>
        </p:spPr>
      </p:pic>
      <p:pic>
        <p:nvPicPr>
          <p:cNvPr id="52229" name="Picture 5" descr="C:\Users\Dr. Faisal Hayat\OneDrive - Higher Education Commission\Courses\Machine learning\quiz and exams\conf matrix 3x3 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0650" y="2971800"/>
            <a:ext cx="3943350" cy="1514475"/>
          </a:xfrm>
          <a:prstGeom prst="rect">
            <a:avLst/>
          </a:prstGeom>
          <a:noFill/>
        </p:spPr>
      </p:pic>
      <p:pic>
        <p:nvPicPr>
          <p:cNvPr id="52230" name="Picture 6" descr="C:\Users\Dr. Faisal Hayat\OneDrive - Higher Education Commission\Courses\Machine learning\quiz and exams\conf matrix 3x3 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00650" y="1524000"/>
            <a:ext cx="3943350" cy="151447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152400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Recall </a:t>
            </a:r>
            <a:r>
              <a:rPr lang="en-US" dirty="0"/>
              <a:t>for Cat is the number of correctly predicted Cat photos (4) out of the number of actual Cat photos (4+1+1=6), which is 4/6=66.7%. This means that our classifier classified 2/3 of the cat photos as Cat.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" y="16764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a similar way, we can calculate the precision and recall for the other two classes: Fish and Hen. For Fish the numbers are 66.7% and 20.0% respectively. For Hen the number for both precision and recall is 66.7%. Go ahead and verify these results. You can use the two images below to help you.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Relative Entropy / Cross entropy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cross entropy has a very closed relation to relative entropy.</a:t>
            </a:r>
          </a:p>
          <a:p>
            <a:r>
              <a:rPr lang="en-US" dirty="0"/>
              <a:t>If we know a true distribution p, then we need H(p) bits on average to describe it, where H(p) is the entropy of p and is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			 H(p)  = ∑p(x)</a:t>
            </a:r>
            <a:r>
              <a:rPr lang="en-US" dirty="0" err="1"/>
              <a:t>logp</a:t>
            </a:r>
            <a:r>
              <a:rPr lang="en-US" dirty="0"/>
              <a:t>(x).</a:t>
            </a:r>
          </a:p>
          <a:p>
            <a:endParaRPr lang="en-US" dirty="0"/>
          </a:p>
          <a:p>
            <a:r>
              <a:rPr lang="en-US" dirty="0"/>
              <a:t>But in some scenarios we want to know the distance(</a:t>
            </a:r>
            <a:r>
              <a:rPr lang="en-US" dirty="0" err="1"/>
              <a:t>Kullback–Leibler</a:t>
            </a:r>
            <a:r>
              <a:rPr lang="en-US" dirty="0"/>
              <a:t> distance) between two distributions say p and q. For instance to make it a metric of judging if a model is good enough in machine learning given the labels. Then here comes the relative entropy. Relative entropy is a measure of the inefficiency of assuming that the distribution is q when the true distribution is p. It is an expected logarithm of the likelihood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ratio: </a:t>
            </a:r>
          </a:p>
          <a:p>
            <a:pPr>
              <a:buNone/>
            </a:pPr>
            <a:r>
              <a:rPr lang="en-US" dirty="0"/>
              <a:t>	D(p||q)=∑p(x)</a:t>
            </a:r>
            <a:r>
              <a:rPr lang="en-US" dirty="0" err="1"/>
              <a:t>logp</a:t>
            </a:r>
            <a:r>
              <a:rPr lang="en-US" dirty="0"/>
              <a:t>(x)/q(x)</a:t>
            </a:r>
          </a:p>
          <a:p>
            <a:pPr>
              <a:buNone/>
            </a:pPr>
            <a:r>
              <a:rPr lang="en-US" dirty="0"/>
              <a:t>		       =E(</a:t>
            </a:r>
            <a:r>
              <a:rPr lang="en-US" dirty="0" err="1"/>
              <a:t>logp</a:t>
            </a:r>
            <a:r>
              <a:rPr lang="en-US" dirty="0"/>
              <a:t>(X)/q(X)</a:t>
            </a:r>
          </a:p>
          <a:p>
            <a:pPr>
              <a:buNone/>
            </a:pPr>
            <a:r>
              <a:rPr lang="en-US" dirty="0"/>
              <a:t>D(p||q)= Cross Entropy</a:t>
            </a:r>
          </a:p>
          <a:p>
            <a:pPr>
              <a:buNone/>
            </a:pPr>
            <a:r>
              <a:rPr lang="en-US" dirty="0"/>
              <a:t>	 Cross Entropy= ∑p(x)</a:t>
            </a:r>
            <a:r>
              <a:rPr lang="en-US" dirty="0" err="1"/>
              <a:t>logp</a:t>
            </a:r>
            <a:r>
              <a:rPr lang="en-US" dirty="0"/>
              <a:t>(x)−∑p(x)</a:t>
            </a:r>
            <a:r>
              <a:rPr lang="en-US" dirty="0" err="1"/>
              <a:t>logq</a:t>
            </a:r>
            <a:r>
              <a:rPr lang="en-US" dirty="0"/>
              <a:t>(x)</a:t>
            </a:r>
          </a:p>
          <a:p>
            <a:pPr>
              <a:buNone/>
            </a:pPr>
            <a:r>
              <a:rPr lang="en-US" dirty="0"/>
              <a:t>			      =H(p)−∑p(x)</a:t>
            </a:r>
            <a:r>
              <a:rPr lang="en-US" dirty="0" err="1"/>
              <a:t>logq</a:t>
            </a:r>
            <a:r>
              <a:rPr lang="en-US" dirty="0"/>
              <a:t>(x)</a:t>
            </a:r>
          </a:p>
          <a:p>
            <a:r>
              <a:rPr lang="en-US" dirty="0"/>
              <a:t>Since H(p) is a constant then ”−∑p(x)</a:t>
            </a:r>
            <a:r>
              <a:rPr lang="en-US" dirty="0" err="1"/>
              <a:t>logq</a:t>
            </a:r>
            <a:r>
              <a:rPr lang="en-US" dirty="0"/>
              <a:t>(</a:t>
            </a:r>
            <a:r>
              <a:rPr lang="en-US"/>
              <a:t>x)” </a:t>
            </a:r>
            <a:r>
              <a:rPr lang="en-US" dirty="0"/>
              <a:t>(cross entropy here) is treated the same as the distance between the true distribution p and the observed distribution q.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6858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5334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6096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100584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7620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-838200" y="5791200"/>
            <a:ext cx="117348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14400" y="7620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-1066800" y="5867400"/>
            <a:ext cx="11658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6800" y="6858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-914400" y="6019800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676400" y="5943600"/>
            <a:ext cx="12115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3400" y="5334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0" y="533400"/>
            <a:ext cx="1040892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609600"/>
            <a:ext cx="10058400" cy="565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28935</TotalTime>
  <Words>422</Words>
  <Application>Microsoft Office PowerPoint</Application>
  <PresentationFormat>On-screen Show (4:3)</PresentationFormat>
  <Paragraphs>27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to Overfitting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Entropy / Cross entropy intuition</vt:lpstr>
      <vt:lpstr>Cont’d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Faisal Hayat</dc:creator>
  <cp:lastModifiedBy>Dr. Muhammad Faisal Hayat</cp:lastModifiedBy>
  <cp:revision>16</cp:revision>
  <dcterms:created xsi:type="dcterms:W3CDTF">2020-10-27T12:48:17Z</dcterms:created>
  <dcterms:modified xsi:type="dcterms:W3CDTF">2022-10-21T02:11:48Z</dcterms:modified>
</cp:coreProperties>
</file>